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C1A5FC-CB13-4F74-B914-925F4E6803B1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CE1D7B-2CF4-47C9-BDAF-541E0CD3E79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7041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E3054-C48A-4A2A-B174-412ABE93641D}" type="slidenum">
              <a:rPr lang="bg-B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C095-7DE8-4B69-A8B4-7331BFE35D48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0B2E-B9DB-4E82-ADF5-17C3334BA69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381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54B2-7CCC-4664-9541-5787ED8C0B43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D40D-E381-4A6A-AD73-D04F36A11A1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655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F83A-6349-462A-8BE8-CD7555287EB9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4CCF-C13B-460C-A263-D09A495B51D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5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DF0A-21E7-42FC-9DCF-0287EEF3D5E2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D978-4FD5-4260-A533-EE877C83C3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0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6055-8528-4701-BDD7-E558D67963B4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7811-FC47-4AE5-8D49-7C53DCAA3F8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847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B592-1677-4129-AE8D-9CBC03079E58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E37-57C2-4199-B218-4FE38E02D1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196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6E7D-BE02-42B2-8EA9-E53F5BEA9E4F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D869-2772-453F-BA41-EBD78BE6C59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7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6081-15C7-40C3-A86B-E197DE0CE874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353B-08E9-447A-BB46-A9802AE7D29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08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2C1-38E0-422C-A9EE-A50410F6D19B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9BFC-622B-4E5A-8B41-4EAB6B85DB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19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D8A5-B2CF-4508-A36B-1EE086475EA2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F6CC-3E23-4DF7-88AE-F42326EC7ED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271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04BA-4427-4345-8D22-BF937D446EDA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E091-EBCB-48B3-8BF5-C22792E1A9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743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838F2-6BCD-4979-A899-5017335CBEFE}" type="datetimeFigureOut">
              <a:rPr lang="bg-BG"/>
              <a:pPr>
                <a:defRPr/>
              </a:pPr>
              <a:t>4.12.2011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g-BG"/>
              <a:t>Л. Дерменджиева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ln w="50800"/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Calibri" pitchFamily="34" charset="0"/>
        </a:defRPr>
      </a:lvl9pPr>
    </p:titleStyle>
    <p:bodyStyle>
      <a:lvl1pPr marL="342900" indent="1079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Въвеждане на текст, съдържащ специални символи и знаци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Microsoft Word </a:t>
            </a:r>
            <a:r>
              <a:rPr lang="en-US" dirty="0" smtClean="0"/>
              <a:t>2010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6" y="1988840"/>
            <a:ext cx="8162216" cy="44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Въвеждане на формули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/>
            <a:endParaRPr lang="bg-BG" dirty="0" smtClean="0"/>
          </a:p>
        </p:txBody>
      </p:sp>
      <p:sp>
        <p:nvSpPr>
          <p:cNvPr id="5" name="Oval 4"/>
          <p:cNvSpPr/>
          <p:nvPr/>
        </p:nvSpPr>
        <p:spPr>
          <a:xfrm>
            <a:off x="6516216" y="5229200"/>
            <a:ext cx="1296987" cy="2889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6" y="2019431"/>
            <a:ext cx="8162216" cy="44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Въведете химичните уравнения:</a:t>
            </a:r>
            <a:endParaRPr lang="bg-B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/>
            <a:endParaRPr lang="bg-BG" smtClean="0"/>
          </a:p>
        </p:txBody>
      </p:sp>
      <p:pic>
        <p:nvPicPr>
          <p:cNvPr id="24580" name="Picture 4" descr="New 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r="14266"/>
          <a:stretch/>
        </p:blipFill>
        <p:spPr bwMode="auto">
          <a:xfrm>
            <a:off x="755576" y="1289027"/>
            <a:ext cx="8064896" cy="50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 припомним!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/>
            <a:r>
              <a:rPr lang="bg-BG" sz="3200" b="1" dirty="0" smtClean="0"/>
              <a:t>Компютърната обработка на текст предлага много възможности: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Въвеждане и редактиране на текст на различни езици;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Добавяне и изтриване на части от текст;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Добавяне на различни изображения </a:t>
            </a:r>
            <a:r>
              <a:rPr lang="bg-BG" sz="3200" dirty="0" smtClean="0"/>
              <a:t>(от </a:t>
            </a:r>
            <a:r>
              <a:rPr lang="bg-BG" sz="3200" dirty="0" smtClean="0"/>
              <a:t>файл или </a:t>
            </a:r>
            <a:r>
              <a:rPr lang="en-US" sz="3200" dirty="0" smtClean="0"/>
              <a:t>Clip Art</a:t>
            </a:r>
            <a:r>
              <a:rPr lang="bg-BG" sz="3200" dirty="0" smtClean="0"/>
              <a:t>);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Вмъкване на таблици в текстов документ;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endParaRPr lang="bg-BG" dirty="0" smtClean="0"/>
          </a:p>
          <a:p>
            <a:pPr marL="0" indent="450850" eaLnBrk="1" hangingPunct="1">
              <a:buFont typeface="Wingdings" pitchFamily="2" charset="2"/>
              <a:buChar char="Ø"/>
            </a:pP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 припомним!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750" y="1772816"/>
            <a:ext cx="7777163" cy="4310484"/>
          </a:xfrm>
        </p:spPr>
        <p:txBody>
          <a:bodyPr/>
          <a:lstStyle/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Използване </a:t>
            </a:r>
            <a:r>
              <a:rPr lang="bg-BG" sz="3200" dirty="0" smtClean="0"/>
              <a:t>на художествени надписи;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Поставяне на рамки на цял лист или на части от текста;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z="3200" dirty="0" smtClean="0"/>
              <a:t>Запълване на фон на части от текста или на целия лист.</a:t>
            </a:r>
          </a:p>
          <a:p>
            <a:pPr marL="0" indent="0" eaLnBrk="1" hangingPunct="1"/>
            <a:endParaRPr lang="bg-BG" dirty="0" smtClean="0"/>
          </a:p>
          <a:p>
            <a:pPr marL="0" indent="450850" eaLnBrk="1" hangingPunct="1">
              <a:buFont typeface="Wingdings" pitchFamily="2" charset="2"/>
              <a:buChar char="Ø"/>
            </a:pP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8" b="38684"/>
          <a:stretch/>
        </p:blipFill>
        <p:spPr bwMode="auto">
          <a:xfrm>
            <a:off x="733914" y="1268760"/>
            <a:ext cx="8250848" cy="458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Интерфейс на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Word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900113" y="1412776"/>
            <a:ext cx="583247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6732588" y="1628676"/>
            <a:ext cx="576262" cy="2376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48488" y="40767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>
                <a:latin typeface="Calibri" pitchFamily="34" charset="0"/>
              </a:rPr>
              <a:t>Раздели</a:t>
            </a:r>
          </a:p>
        </p:txBody>
      </p:sp>
      <p:sp>
        <p:nvSpPr>
          <p:cNvPr id="10" name="Oval 9"/>
          <p:cNvSpPr/>
          <p:nvPr/>
        </p:nvSpPr>
        <p:spPr>
          <a:xfrm>
            <a:off x="900113" y="1196975"/>
            <a:ext cx="12954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4075" y="4724400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>
                <a:latin typeface="Calibri" pitchFamily="34" charset="0"/>
              </a:rPr>
              <a:t>Лента за бърз достъп</a:t>
            </a:r>
          </a:p>
        </p:txBody>
      </p:sp>
      <p:cxnSp>
        <p:nvCxnSpPr>
          <p:cNvPr id="15" name="Shape 14"/>
          <p:cNvCxnSpPr>
            <a:stCxn id="10" idx="2"/>
          </p:cNvCxnSpPr>
          <p:nvPr/>
        </p:nvCxnSpPr>
        <p:spPr>
          <a:xfrm rot="10800000" flipH="1" flipV="1">
            <a:off x="900113" y="1412875"/>
            <a:ext cx="1150937" cy="3671888"/>
          </a:xfrm>
          <a:prstGeom prst="bentConnector4">
            <a:avLst>
              <a:gd name="adj1" fmla="val -19842"/>
              <a:gd name="adj2" fmla="val 98658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14909" y="2564904"/>
            <a:ext cx="2520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007198" y="3244313"/>
            <a:ext cx="12239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51051" y="3820219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dirty="0">
                <a:latin typeface="Calibri" pitchFamily="34" charset="0"/>
              </a:rPr>
              <a:t>Група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3178" y="2074792"/>
            <a:ext cx="1513171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79725" y="2362130"/>
            <a:ext cx="1979614" cy="2074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6463" y="450850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>
                <a:latin typeface="Calibri" pitchFamily="34" charset="0"/>
              </a:rPr>
              <a:t>Команди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5678" y="2276872"/>
            <a:ext cx="360362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16040" y="2564904"/>
            <a:ext cx="1456185" cy="2735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72225" y="5084763"/>
            <a:ext cx="216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>
                <a:latin typeface="Calibri" pitchFamily="34" charset="0"/>
              </a:rPr>
              <a:t>Икона за стартиране на диалогов прозорец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0" grpId="0" animBg="1"/>
      <p:bldP spid="10" grpId="1" animBg="1"/>
      <p:bldP spid="13" grpId="0"/>
      <p:bldP spid="13" grpId="1"/>
      <p:bldP spid="21" grpId="0"/>
      <p:bldP spid="21" grpId="1"/>
      <p:bldP spid="22" grpId="0" animBg="1"/>
      <p:bldP spid="22" grpId="1" animBg="1"/>
      <p:bldP spid="25" grpId="0"/>
      <p:bldP spid="25" grpId="1"/>
      <p:bldP spid="26" grpId="0" animBg="1"/>
      <p:bldP spid="26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 b="36541"/>
          <a:stretch/>
        </p:blipFill>
        <p:spPr bwMode="auto">
          <a:xfrm>
            <a:off x="684213" y="919747"/>
            <a:ext cx="1638805" cy="542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Интерфейс на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Word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2010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bg-B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95936" y="1462087"/>
            <a:ext cx="3251200" cy="4525963"/>
          </a:xfrm>
        </p:spPr>
        <p:txBody>
          <a:bodyPr/>
          <a:lstStyle/>
          <a:p>
            <a:pPr marL="0" indent="450850" eaLnBrk="1" hangingPunct="1"/>
            <a:endParaRPr lang="bg-BG" dirty="0" smtClean="0"/>
          </a:p>
          <a:p>
            <a:pPr marL="0" indent="450850" eaLnBrk="1" hangingPunct="1"/>
            <a:endParaRPr lang="bg-BG" dirty="0" smtClean="0"/>
          </a:p>
          <a:p>
            <a:pPr marL="0" indent="450850" eaLnBrk="1" hangingPunct="1"/>
            <a:endParaRPr lang="bg-BG" dirty="0" smtClean="0"/>
          </a:p>
          <a:p>
            <a:pPr marL="0" indent="450850"/>
            <a:r>
              <a:rPr lang="bg-BG" dirty="0" smtClean="0"/>
              <a:t>Офис </a:t>
            </a:r>
            <a:r>
              <a:rPr lang="bg-BG" dirty="0" smtClean="0"/>
              <a:t>бутонът от </a:t>
            </a:r>
            <a:r>
              <a:rPr lang="en-US" dirty="0" smtClean="0"/>
              <a:t>Word 2</a:t>
            </a:r>
            <a:r>
              <a:rPr lang="bg-BG" dirty="0" smtClean="0"/>
              <a:t>007 е заменен  с </a:t>
            </a:r>
            <a:br>
              <a:rPr lang="bg-BG" dirty="0" smtClean="0"/>
            </a:br>
            <a:r>
              <a:rPr lang="bg-BG" dirty="0" smtClean="0"/>
              <a:t> раздел </a:t>
            </a:r>
            <a:r>
              <a:rPr lang="en-US" dirty="0" smtClean="0"/>
              <a:t>File</a:t>
            </a:r>
            <a:endParaRPr lang="bg-BG" dirty="0" smtClean="0"/>
          </a:p>
        </p:txBody>
      </p:sp>
      <p:sp>
        <p:nvSpPr>
          <p:cNvPr id="6" name="Oval 5"/>
          <p:cNvSpPr/>
          <p:nvPr/>
        </p:nvSpPr>
        <p:spPr>
          <a:xfrm>
            <a:off x="684213" y="1124744"/>
            <a:ext cx="719137" cy="4325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1298035" y="1493986"/>
            <a:ext cx="3417981" cy="13589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 припомним!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 eaLnBrk="1" hangingPunct="1">
              <a:buFont typeface="Wingdings" pitchFamily="2" charset="2"/>
              <a:buChar char="Ø"/>
            </a:pPr>
            <a:r>
              <a:rPr lang="bg-BG" smtClean="0"/>
              <a:t>Въвеждането на текст започва от точката на вмъкване (текстовия курсор);</a:t>
            </a:r>
          </a:p>
          <a:p>
            <a:pPr marL="0" indent="450850" eaLnBrk="1" hangingPunct="1">
              <a:buFont typeface="Wingdings" pitchFamily="2" charset="2"/>
              <a:buChar char="Ø"/>
            </a:pPr>
            <a:r>
              <a:rPr lang="bg-BG" smtClean="0"/>
              <a:t>Режими на работа при въвеждане на текст:</a:t>
            </a:r>
          </a:p>
          <a:p>
            <a:pPr marL="0" indent="450850" eaLnBrk="1" hangingPunct="1"/>
            <a:r>
              <a:rPr lang="bg-BG" smtClean="0"/>
              <a:t> - режим на вмъкване -  (</a:t>
            </a:r>
            <a:r>
              <a:rPr lang="en-US" smtClean="0"/>
              <a:t>Insert</a:t>
            </a:r>
            <a:r>
              <a:rPr lang="bg-BG" smtClean="0"/>
              <a:t>);</a:t>
            </a:r>
          </a:p>
          <a:p>
            <a:pPr marL="0" indent="450850" eaLnBrk="1" hangingPunct="1"/>
            <a:r>
              <a:rPr lang="bg-BG" smtClean="0"/>
              <a:t> - режим на заместване или препокриване – (</a:t>
            </a:r>
            <a:r>
              <a:rPr lang="en-US" smtClean="0"/>
              <a:t>Overlay</a:t>
            </a:r>
            <a:r>
              <a:rPr lang="bg-BG" smtClean="0"/>
              <a:t>);</a:t>
            </a:r>
          </a:p>
          <a:p>
            <a:pPr marL="0" indent="450850" eaLnBrk="1" hangingPunct="1"/>
            <a:r>
              <a:rPr lang="bg-BG" smtClean="0"/>
              <a:t>Преминаването от един режим в друг става с клавиша </a:t>
            </a:r>
            <a:r>
              <a:rPr lang="en-US" smtClean="0"/>
              <a:t>Insert</a:t>
            </a:r>
            <a:r>
              <a:rPr lang="bg-BG" smtClean="0"/>
              <a:t> от клавиатурата.</a:t>
            </a:r>
          </a:p>
          <a:p>
            <a:pPr marL="0" indent="450850" eaLnBrk="1" hangingPunct="1"/>
            <a:endParaRPr lang="bg-BG" smtClean="0"/>
          </a:p>
          <a:p>
            <a:pPr marL="0" indent="450850" eaLnBrk="1" hangingPunct="1">
              <a:buFont typeface="Wingdings" pitchFamily="2" charset="2"/>
              <a:buChar char="Ø"/>
            </a:pPr>
            <a:endParaRPr lang="bg-BG" smtClean="0"/>
          </a:p>
          <a:p>
            <a:pPr marL="0" indent="450850" eaLnBrk="1" hangingPunct="1"/>
            <a:endParaRPr lang="bg-BG" smtClean="0"/>
          </a:p>
          <a:p>
            <a:pPr marL="0" indent="450850" eaLnBrk="1" hangingPunct="1"/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" r="61093" b="11775"/>
          <a:stretch/>
        </p:blipFill>
        <p:spPr bwMode="auto">
          <a:xfrm>
            <a:off x="4808793" y="1299648"/>
            <a:ext cx="3790556" cy="518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Форматиране на символи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4852988"/>
          </a:xfrm>
        </p:spPr>
        <p:txBody>
          <a:bodyPr rtlCol="0">
            <a:normAutofit/>
          </a:bodyPr>
          <a:lstStyle/>
          <a:p>
            <a:pPr marL="0" indent="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dirty="0" smtClean="0"/>
              <a:t>За форматиране на </a:t>
            </a:r>
            <a:r>
              <a:rPr lang="bg-BG" b="1" dirty="0" smtClean="0"/>
              <a:t>маркирани символи  </a:t>
            </a:r>
            <a:r>
              <a:rPr lang="bg-BG" dirty="0" smtClean="0"/>
              <a:t>се избира </a:t>
            </a:r>
            <a:r>
              <a:rPr lang="bg-BG" b="1" dirty="0" smtClean="0"/>
              <a:t>група  </a:t>
            </a:r>
            <a:r>
              <a:rPr lang="en-US" b="1" dirty="0" smtClean="0"/>
              <a:t>Font</a:t>
            </a:r>
          </a:p>
          <a:p>
            <a:pPr marL="0" indent="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dirty="0" smtClean="0"/>
              <a:t>От полето </a:t>
            </a:r>
            <a:r>
              <a:rPr lang="en-US" b="1" dirty="0" smtClean="0"/>
              <a:t>Effects</a:t>
            </a:r>
            <a:r>
              <a:rPr lang="bg-BG" b="1" dirty="0" smtClean="0"/>
              <a:t> </a:t>
            </a:r>
            <a:r>
              <a:rPr lang="bg-BG" dirty="0" smtClean="0"/>
              <a:t>се задават различни ефекти върху символите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i="1" dirty="0" smtClean="0"/>
              <a:t>Горен индекс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b="1" i="1" dirty="0" smtClean="0"/>
              <a:t>Долен индекс</a:t>
            </a:r>
            <a:endParaRPr lang="en-US" b="1" i="1" dirty="0" smtClean="0"/>
          </a:p>
          <a:p>
            <a:pPr marL="0" indent="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g-BG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61401" y="2133600"/>
            <a:ext cx="215900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2736988" y="2241550"/>
            <a:ext cx="4824413" cy="971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00338" y="4941888"/>
            <a:ext cx="2448856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59114" y="5157788"/>
            <a:ext cx="2090080" cy="792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023791" y="2491236"/>
            <a:ext cx="3960812" cy="3168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950600" y="2133600"/>
            <a:ext cx="3816350" cy="3384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38432"/>
            <a:ext cx="8196735" cy="46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Вмъкване на специални символи</a:t>
            </a:r>
          </a:p>
        </p:txBody>
      </p:sp>
      <p:sp>
        <p:nvSpPr>
          <p:cNvPr id="5" name="Oval 4"/>
          <p:cNvSpPr/>
          <p:nvPr/>
        </p:nvSpPr>
        <p:spPr>
          <a:xfrm>
            <a:off x="1403326" y="1484784"/>
            <a:ext cx="360362" cy="215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>
            <a:off x="1710914" y="1669066"/>
            <a:ext cx="5955124" cy="5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740352" y="2751551"/>
            <a:ext cx="936625" cy="2889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95" y="2383436"/>
            <a:ext cx="4539680" cy="32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6" y="2333882"/>
            <a:ext cx="7528197" cy="40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Въвеждане на формули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509524" y="1319081"/>
            <a:ext cx="8229600" cy="4630199"/>
          </a:xfrm>
        </p:spPr>
        <p:txBody>
          <a:bodyPr/>
          <a:lstStyle/>
          <a:p>
            <a:pPr marL="0" indent="450850" eaLnBrk="1" hangingPunct="1"/>
            <a:r>
              <a:rPr lang="bg-BG" smtClean="0"/>
              <a:t>В </a:t>
            </a:r>
            <a:r>
              <a:rPr lang="en-US" smtClean="0"/>
              <a:t>Equation Editor</a:t>
            </a:r>
            <a:r>
              <a:rPr lang="bg-BG" smtClean="0"/>
              <a:t> могат да се изберат над 150 математически символи, шаблони и др...</a:t>
            </a:r>
          </a:p>
        </p:txBody>
      </p:sp>
      <p:sp>
        <p:nvSpPr>
          <p:cNvPr id="5" name="Oval 4"/>
          <p:cNvSpPr/>
          <p:nvPr/>
        </p:nvSpPr>
        <p:spPr>
          <a:xfrm>
            <a:off x="1475656" y="2349500"/>
            <a:ext cx="431800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>
            <a:off x="1844220" y="2594758"/>
            <a:ext cx="5239976" cy="329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156176" y="5299145"/>
            <a:ext cx="1295400" cy="2889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special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specialni</Template>
  <TotalTime>41</TotalTime>
  <Words>235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specialni</vt:lpstr>
      <vt:lpstr>Microsoft Equation 3.0</vt:lpstr>
      <vt:lpstr>Въвеждане на текст, съдържащ специални символи и знаци</vt:lpstr>
      <vt:lpstr>Да припомним!</vt:lpstr>
      <vt:lpstr>Да припомним!</vt:lpstr>
      <vt:lpstr>Интерфейс на Microsoft Word 2010  </vt:lpstr>
      <vt:lpstr>Интерфейс на Microsoft Word 2010 </vt:lpstr>
      <vt:lpstr>Да припомним! </vt:lpstr>
      <vt:lpstr>Форматиране на символи</vt:lpstr>
      <vt:lpstr>Вмъкване на специални символи</vt:lpstr>
      <vt:lpstr>Въвеждане на формули</vt:lpstr>
      <vt:lpstr>Въвеждане на формули</vt:lpstr>
      <vt:lpstr>Въведете химичните уравнения: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Въвеждане на текст, съдържащ специални символи и знаци</dc:title>
  <dc:creator>Lussi</dc:creator>
  <cp:lastModifiedBy>Lussi</cp:lastModifiedBy>
  <cp:revision>6</cp:revision>
  <dcterms:created xsi:type="dcterms:W3CDTF">2011-12-04T14:57:48Z</dcterms:created>
  <dcterms:modified xsi:type="dcterms:W3CDTF">2011-12-04T15:38:57Z</dcterms:modified>
</cp:coreProperties>
</file>